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Baloo"/>
      <p:regular r:id="rId55"/>
    </p:embeddedFont>
    <p:embeddedFont>
      <p:font typeface="Open Sans Light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D3CCAE0-817D-4CB7-9384-46384E700A09}">
  <a:tblStyle styleId="{FD3CCAE0-817D-4CB7-9384-46384E700A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Balo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OpenSansLight-bold.fntdata"/><Relationship Id="rId12" Type="http://schemas.openxmlformats.org/officeDocument/2006/relationships/slide" Target="slides/slide7.xml"/><Relationship Id="rId56" Type="http://schemas.openxmlformats.org/officeDocument/2006/relationships/font" Target="fonts/OpenSansLight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c2bcd7c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c2bcd7c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c2bcd7c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c2bcd7c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c2bcd7c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c2bcd7c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c2bcd7c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c2bcd7c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c2bcd7c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c2bcd7c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Learning-goal orientation is reported to have having high levels of backing up behaviours, high quality of the interaction and team commitment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c2bcd7c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c2bcd7c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c2bcd7c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c2bcd7c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b169b3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b169b3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c2bcd7c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c2bcd7c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0468f4a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0468f4a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c2bcd7c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1c2bcd7c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0468f4a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0468f4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0468f4a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0468f4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0468f4a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0468f4a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c2bcd7c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c2bcd7c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0468f4a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0468f4a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1c2bcd7c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1c2bcd7c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0468f4a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0468f4a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0468f4a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e0468f4a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c2bcd7c6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1c2bcd7c6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0468f4a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0468f4a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b169b3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b169b3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c2bcd7c6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c2bcd7c6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c2bcd7c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1c2bcd7c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c2bcd7c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1c2bcd7c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0468f4a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0468f4a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0468f4a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e0468f4a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c2bcd7c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1c2bcd7c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2bcd7c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2bcd7c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c2bcd7c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1c2bcd7c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c2bcd7c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c2bcd7c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0468f4a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e0468f4a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c2bcd7c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c2bcd7c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c2bcd7c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c2bcd7c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c2bcd7c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1c2bcd7c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0468f4a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0468f4a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1c2bcd7c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1c2bcd7c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1c2bcd7c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1c2bcd7c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c2bcd7c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1c2bcd7c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1c2bcd7c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1c2bcd7c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0468f4a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e0468f4a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e0468f4a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e0468f4a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c2bcd7c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c2bcd7c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c2bcd7c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c2bcd7c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c2bcd7c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c2bcd7c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b169b3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b169b3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c2bcd7c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c2bcd7c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b169b3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b169b3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98245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Groups of humans and robots</a:t>
            </a:r>
            <a:endParaRPr sz="4800"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806550"/>
            <a:ext cx="85206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rgbClr val="F1EFA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Understanding membership preferences and team formation</a:t>
            </a:r>
            <a:endParaRPr sz="2300">
              <a:solidFill>
                <a:srgbClr val="F1EFA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691400"/>
            <a:ext cx="85206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D9D9D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Filipa Correia, Sofia Petisca, Patrícia Alves-Oliveira, Tiago Ribeiro, Francisco S.Melo, Ana Paiva</a:t>
            </a:r>
            <a:endParaRPr sz="1500">
              <a:solidFill>
                <a:srgbClr val="D9D9D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iidl-logo.png"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74" y="4296678"/>
            <a:ext cx="1203350" cy="69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ips.png"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272" y="4296677"/>
            <a:ext cx="870445" cy="69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ST_A_RGB_NEG.png" id="59" name="Google Shape;59;p13"/>
          <p:cNvPicPr preferRelativeResize="0"/>
          <p:nvPr/>
        </p:nvPicPr>
        <p:blipFill rotWithShape="1">
          <a:blip r:embed="rId5">
            <a:alphaModFix/>
          </a:blip>
          <a:srcRect b="22207" l="13498" r="13455" t="23323"/>
          <a:stretch/>
        </p:blipFill>
        <p:spPr>
          <a:xfrm>
            <a:off x="7606025" y="4296675"/>
            <a:ext cx="1317901" cy="69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scteLogo.png"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7625" y="4296675"/>
            <a:ext cx="1736063" cy="6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6084675" y="3463500"/>
            <a:ext cx="848100" cy="848100"/>
          </a:xfrm>
          <a:prstGeom prst="rect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mys-34.png"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189" y="3463500"/>
            <a:ext cx="711725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ys-34.png"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789" y="3442712"/>
            <a:ext cx="711725" cy="8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>
            <a:off x="6258525" y="286610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6258525" y="440860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6070775" y="954800"/>
            <a:ext cx="848100" cy="848100"/>
          </a:xfrm>
          <a:prstGeom prst="rect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mys-34.png"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189" y="934012"/>
            <a:ext cx="711725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ys-34.png"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951" y="17062"/>
            <a:ext cx="711725" cy="8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7021575" y="112865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6244625" y="189990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5136800" y="872550"/>
            <a:ext cx="2655300" cy="1027200"/>
          </a:xfrm>
          <a:prstGeom prst="ellipse">
            <a:avLst/>
          </a:prstGeom>
          <a:noFill/>
          <a:ln cap="flat" cmpd="sng" w="28575">
            <a:solidFill>
              <a:srgbClr val="E78A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5136800" y="3393450"/>
            <a:ext cx="2655300" cy="1027200"/>
          </a:xfrm>
          <a:prstGeom prst="ellipse">
            <a:avLst/>
          </a:prstGeom>
          <a:noFill/>
          <a:ln cap="flat" cmpd="sng" w="28575">
            <a:solidFill>
              <a:srgbClr val="E78A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 rot="5400000">
            <a:off x="5312625" y="3372675"/>
            <a:ext cx="2392200" cy="1027200"/>
          </a:xfrm>
          <a:prstGeom prst="ellipse">
            <a:avLst/>
          </a:prstGeom>
          <a:noFill/>
          <a:ln cap="flat" cmpd="sng" w="28575">
            <a:solidFill>
              <a:srgbClr val="B5C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 rot="5400000">
            <a:off x="5298713" y="767975"/>
            <a:ext cx="2392200" cy="1027200"/>
          </a:xfrm>
          <a:prstGeom prst="ellipse">
            <a:avLst/>
          </a:prstGeom>
          <a:noFill/>
          <a:ln cap="flat" cmpd="sng" w="28575">
            <a:solidFill>
              <a:srgbClr val="B5C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616500" y="872550"/>
            <a:ext cx="3984900" cy="3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i="1"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Sueca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card game ♠</a:t>
            </a:r>
            <a:r>
              <a:rPr lang="en-GB" sz="20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♥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♣</a:t>
            </a:r>
            <a:r>
              <a:rPr lang="en-GB" sz="20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♦</a:t>
            </a:r>
            <a:endParaRPr sz="2000"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 players 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 robots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 humans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 teams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Cooperative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Competitive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2719050" y="332275"/>
            <a:ext cx="37059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Goal Theory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686025" y="1306075"/>
            <a:ext cx="3705900" cy="6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Performance-goal orientation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4981025" y="1306072"/>
            <a:ext cx="3705900" cy="6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Learning-goal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orientation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65" name="Google Shape;165;p23"/>
          <p:cNvCxnSpPr>
            <a:stCxn id="162" idx="2"/>
            <a:endCxn id="163" idx="0"/>
          </p:cNvCxnSpPr>
          <p:nvPr/>
        </p:nvCxnSpPr>
        <p:spPr>
          <a:xfrm flipH="1">
            <a:off x="2538900" y="861775"/>
            <a:ext cx="2033100" cy="444300"/>
          </a:xfrm>
          <a:prstGeom prst="straightConnector1">
            <a:avLst/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3"/>
          <p:cNvCxnSpPr>
            <a:stCxn id="162" idx="2"/>
            <a:endCxn id="164" idx="0"/>
          </p:cNvCxnSpPr>
          <p:nvPr/>
        </p:nvCxnSpPr>
        <p:spPr>
          <a:xfrm>
            <a:off x="4572000" y="861775"/>
            <a:ext cx="2262000" cy="444300"/>
          </a:xfrm>
          <a:prstGeom prst="straightConnector1">
            <a:avLst/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2719050" y="332275"/>
            <a:ext cx="37059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Goal Theory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emys-34.png"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114" y="3645600"/>
            <a:ext cx="711725" cy="8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686025" y="1306075"/>
            <a:ext cx="3705900" cy="6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Performance-goal orientation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4981025" y="1306072"/>
            <a:ext cx="3705900" cy="6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Learning-goal orientation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686025" y="4504050"/>
            <a:ext cx="3705900" cy="6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Emys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4981050" y="4535275"/>
            <a:ext cx="3705900" cy="6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Glin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emys-34.png"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114" y="3645600"/>
            <a:ext cx="711725" cy="8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686025" y="3195088"/>
            <a:ext cx="3705900" cy="8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Competitive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4981025" y="3195088"/>
            <a:ext cx="3705900" cy="8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Relationship-driven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80" name="Google Shape;180;p24"/>
          <p:cNvCxnSpPr>
            <a:stCxn id="173" idx="2"/>
            <a:endCxn id="178" idx="0"/>
          </p:cNvCxnSpPr>
          <p:nvPr/>
        </p:nvCxnSpPr>
        <p:spPr>
          <a:xfrm>
            <a:off x="2538975" y="1945375"/>
            <a:ext cx="0" cy="1249800"/>
          </a:xfrm>
          <a:prstGeom prst="straightConnector1">
            <a:avLst/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4"/>
          <p:cNvCxnSpPr>
            <a:stCxn id="174" idx="2"/>
            <a:endCxn id="179" idx="0"/>
          </p:cNvCxnSpPr>
          <p:nvPr/>
        </p:nvCxnSpPr>
        <p:spPr>
          <a:xfrm>
            <a:off x="6833975" y="1945372"/>
            <a:ext cx="0" cy="1249800"/>
          </a:xfrm>
          <a:prstGeom prst="straightConnector1">
            <a:avLst/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2833525" y="2305484"/>
            <a:ext cx="37059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E78A90"/>
                </a:solidFill>
                <a:latin typeface="Open Sans"/>
                <a:ea typeface="Open Sans"/>
                <a:cs typeface="Open Sans"/>
                <a:sym typeface="Open Sans"/>
              </a:rPr>
              <a:t>Creating two characters</a:t>
            </a:r>
            <a:endParaRPr b="1" sz="2000">
              <a:solidFill>
                <a:srgbClr val="E78A9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3" name="Google Shape;183;p24"/>
          <p:cNvCxnSpPr>
            <a:stCxn id="171" idx="2"/>
            <a:endCxn id="173" idx="0"/>
          </p:cNvCxnSpPr>
          <p:nvPr/>
        </p:nvCxnSpPr>
        <p:spPr>
          <a:xfrm flipH="1">
            <a:off x="2538900" y="861775"/>
            <a:ext cx="2033100" cy="444300"/>
          </a:xfrm>
          <a:prstGeom prst="straightConnector1">
            <a:avLst/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4"/>
          <p:cNvCxnSpPr>
            <a:stCxn id="171" idx="2"/>
            <a:endCxn id="174" idx="0"/>
          </p:cNvCxnSpPr>
          <p:nvPr/>
        </p:nvCxnSpPr>
        <p:spPr>
          <a:xfrm>
            <a:off x="4572000" y="861775"/>
            <a:ext cx="2262000" cy="444300"/>
          </a:xfrm>
          <a:prstGeom prst="straightConnector1">
            <a:avLst/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ctrTitle"/>
          </p:nvPr>
        </p:nvSpPr>
        <p:spPr>
          <a:xfrm>
            <a:off x="311700" y="29838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EFA4"/>
                </a:solidFill>
                <a:latin typeface="Baloo"/>
                <a:ea typeface="Baloo"/>
                <a:cs typeface="Baloo"/>
                <a:sym typeface="Baloo"/>
              </a:rPr>
              <a:t>Hypothesis</a:t>
            </a:r>
            <a:endParaRPr sz="4800">
              <a:solidFill>
                <a:srgbClr val="F1EFA4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190" name="Google Shape;190;p25"/>
          <p:cNvSpPr txBox="1"/>
          <p:nvPr>
            <p:ph type="ctrTitle"/>
          </p:nvPr>
        </p:nvSpPr>
        <p:spPr>
          <a:xfrm>
            <a:off x="311700" y="21597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483F46"/>
                </a:solidFill>
                <a:latin typeface="Baloo"/>
                <a:ea typeface="Baloo"/>
                <a:cs typeface="Baloo"/>
                <a:sym typeface="Baloo"/>
              </a:rPr>
              <a:t>Goals</a:t>
            </a:r>
            <a:endParaRPr sz="4800">
              <a:solidFill>
                <a:srgbClr val="483F46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0"/>
            <a:ext cx="8751900" cy="15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Which robot will people prefer to partner with?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...and why?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2143075"/>
            <a:ext cx="8520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1E2931"/>
                </a:solidFill>
                <a:latin typeface="Baloo"/>
                <a:ea typeface="Baloo"/>
                <a:cs typeface="Baloo"/>
                <a:sym typeface="Baloo"/>
              </a:rPr>
              <a:t>H1: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Participants will prefer the more relational robot (Glin)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0"/>
            <a:ext cx="8751900" cy="15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Which robot will people prefer to partner with?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...and why?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311700" y="2000825"/>
            <a:ext cx="8520600" cy="16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1E2931"/>
                </a:solidFill>
                <a:latin typeface="Baloo"/>
                <a:ea typeface="Baloo"/>
                <a:cs typeface="Baloo"/>
                <a:sym typeface="Baloo"/>
              </a:rPr>
              <a:t>H2: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Participants’ competitiveness level			   robot choice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higher scores 			choosing the competitive robot (Emys)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03" name="Google Shape;203;p27"/>
          <p:cNvCxnSpPr/>
          <p:nvPr/>
        </p:nvCxnSpPr>
        <p:spPr>
          <a:xfrm>
            <a:off x="4986475" y="2376100"/>
            <a:ext cx="1007700" cy="0"/>
          </a:xfrm>
          <a:prstGeom prst="straightConnector1">
            <a:avLst/>
          </a:prstGeom>
          <a:noFill/>
          <a:ln cap="flat" cmpd="sng" w="38100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2635600" y="2988275"/>
            <a:ext cx="917400" cy="0"/>
          </a:xfrm>
          <a:prstGeom prst="straightConnector1">
            <a:avLst/>
          </a:prstGeom>
          <a:noFill/>
          <a:ln cap="flat" cmpd="sng" w="38100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ctrTitle"/>
          </p:nvPr>
        </p:nvSpPr>
        <p:spPr>
          <a:xfrm>
            <a:off x="311700" y="29838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EFA4"/>
                </a:solidFill>
                <a:latin typeface="Baloo"/>
                <a:ea typeface="Baloo"/>
                <a:cs typeface="Baloo"/>
                <a:sym typeface="Baloo"/>
              </a:rPr>
              <a:t>Pipeline</a:t>
            </a:r>
            <a:endParaRPr sz="4800">
              <a:solidFill>
                <a:srgbClr val="F1EFA4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210" name="Google Shape;210;p28"/>
          <p:cNvSpPr txBox="1"/>
          <p:nvPr>
            <p:ph type="ctrTitle"/>
          </p:nvPr>
        </p:nvSpPr>
        <p:spPr>
          <a:xfrm>
            <a:off x="311700" y="21597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483F46"/>
                </a:solidFill>
                <a:latin typeface="Baloo"/>
                <a:ea typeface="Baloo"/>
                <a:cs typeface="Baloo"/>
                <a:sym typeface="Baloo"/>
              </a:rPr>
              <a:t>Goals</a:t>
            </a:r>
            <a:endParaRPr sz="4800">
              <a:solidFill>
                <a:srgbClr val="483F46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311700" y="1500600"/>
            <a:ext cx="8520600" cy="21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AutoNum type="arabicPeriod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Development of the two characters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AutoNum type="arabicPeriod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Validation for the characters behavior (Study 1)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1E2931"/>
              </a:buClr>
              <a:buSzPts val="2000"/>
              <a:buFont typeface="Open Sans Light"/>
              <a:buAutoNum type="arabicPeriod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Analysing preferences for team formation (Study 2)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How will we investigate it?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ctrTitle"/>
          </p:nvPr>
        </p:nvSpPr>
        <p:spPr>
          <a:xfrm>
            <a:off x="311700" y="21597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Development of 2 characters</a:t>
            </a:r>
            <a:endParaRPr sz="4800"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Issues: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Build two characters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rgbClr val="1E2931"/>
              </a:buClr>
              <a:buSzPts val="1800"/>
              <a:buFont typeface="Open Sans Light"/>
              <a:buChar char="○"/>
            </a:pPr>
            <a:r>
              <a:rPr lang="en-GB" sz="18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behaviors</a:t>
            </a:r>
            <a:endParaRPr sz="18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rgbClr val="1E2931"/>
              </a:buClr>
              <a:buSzPts val="1800"/>
              <a:buFont typeface="Open Sans Light"/>
              <a:buChar char="○"/>
            </a:pPr>
            <a:r>
              <a:rPr lang="en-GB" sz="18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Playing capabilities</a:t>
            </a:r>
            <a:endParaRPr sz="18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Interaction in a group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(two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autonomous robots!!!)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0" y="21597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Motivation</a:t>
            </a:r>
            <a:endParaRPr sz="4800"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311700" y="1152475"/>
            <a:ext cx="8520600" cy="23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Same embodiment but different voices!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Different utterances per character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		</a:t>
            </a:r>
            <a:r>
              <a:rPr lang="en-GB" sz="3000">
                <a:solidFill>
                  <a:srgbClr val="1E2931"/>
                </a:solidFill>
                <a:latin typeface="Baloo"/>
                <a:ea typeface="Baloo"/>
                <a:cs typeface="Baloo"/>
                <a:sym typeface="Baloo"/>
              </a:rPr>
              <a:t>Emys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								</a:t>
            </a:r>
            <a:r>
              <a:rPr lang="en-GB" sz="3000">
                <a:solidFill>
                  <a:srgbClr val="1E2931"/>
                </a:solidFill>
                <a:latin typeface="Baloo"/>
                <a:ea typeface="Baloo"/>
                <a:cs typeface="Baloo"/>
                <a:sym typeface="Baloo"/>
              </a:rPr>
              <a:t>Glin</a:t>
            </a:r>
            <a:endParaRPr sz="3000">
              <a:solidFill>
                <a:srgbClr val="1E2931"/>
              </a:solidFill>
              <a:latin typeface="Baloo"/>
              <a:ea typeface="Baloo"/>
              <a:cs typeface="Baloo"/>
              <a:sym typeface="Baloo"/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More competitive						Relational perspective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2" name="Google Shape;232;p32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Social behaviours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5990475" y="3461050"/>
            <a:ext cx="23226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e.g. 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supportive,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encouraging,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uttering hope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778450" y="3725350"/>
            <a:ext cx="36192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e.g. fostering the best score, blaming others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35" name="Google Shape;235;p32"/>
          <p:cNvCxnSpPr/>
          <p:nvPr/>
        </p:nvCxnSpPr>
        <p:spPr>
          <a:xfrm>
            <a:off x="4572000" y="2363225"/>
            <a:ext cx="0" cy="2391000"/>
          </a:xfrm>
          <a:prstGeom prst="straightConnector1">
            <a:avLst/>
          </a:prstGeom>
          <a:noFill/>
          <a:ln cap="flat" cmpd="sng" w="38100">
            <a:solidFill>
              <a:srgbClr val="E78A9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33"/>
          <p:cNvGraphicFramePr/>
          <p:nvPr/>
        </p:nvGraphicFramePr>
        <p:xfrm>
          <a:off x="952500" y="11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{FD3CCAE0-817D-4CB7-9384-46384E700A09}</a:tableStyleId>
              </a:tblPr>
              <a:tblGrid>
                <a:gridCol w="1884750"/>
                <a:gridCol w="2565900"/>
                <a:gridCol w="2788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Game State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Emys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Glin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End game - loss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“This cannot continue like this! You have to play better!”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“No worries partner, next time we will do better!”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Next player - partner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“</a:t>
                      </a: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Make a good play, we have to win this!”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“</a:t>
                      </a: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Even though it can be a difficult choice, I know you are going to make the right one.”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Playing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“Watch and learn how this is played.”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“</a:t>
                      </a:r>
                      <a:r>
                        <a:rPr lang="en-GB" sz="1800">
                          <a:solidFill>
                            <a:srgbClr val="1E293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I am so proud of being in your team!”</a:t>
                      </a:r>
                      <a:endParaRPr sz="1800">
                        <a:solidFill>
                          <a:srgbClr val="1E293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Social behaviours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11700" y="1152475"/>
            <a:ext cx="85206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Same algorithm, however…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7" name="Google Shape;247;p34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Playing capabilities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687000" y="1723675"/>
            <a:ext cx="26214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lement of chance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1326575" y="2333013"/>
            <a:ext cx="26214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Different initial states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2113000" y="2904150"/>
            <a:ext cx="36135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Different winning probabilities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1" name="Google Shape;251;p34"/>
          <p:cNvCxnSpPr>
            <a:stCxn id="248" idx="1"/>
            <a:endCxn id="249" idx="1"/>
          </p:cNvCxnSpPr>
          <p:nvPr/>
        </p:nvCxnSpPr>
        <p:spPr>
          <a:xfrm>
            <a:off x="687000" y="2009275"/>
            <a:ext cx="639600" cy="609300"/>
          </a:xfrm>
          <a:prstGeom prst="curvedConnector3">
            <a:avLst>
              <a:gd fmla="val 9955" name="adj1"/>
            </a:avLst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4"/>
          <p:cNvCxnSpPr>
            <a:stCxn id="249" idx="1"/>
            <a:endCxn id="250" idx="1"/>
          </p:cNvCxnSpPr>
          <p:nvPr/>
        </p:nvCxnSpPr>
        <p:spPr>
          <a:xfrm>
            <a:off x="1326575" y="2618613"/>
            <a:ext cx="786300" cy="571200"/>
          </a:xfrm>
          <a:prstGeom prst="curvedConnector3">
            <a:avLst>
              <a:gd fmla="val 9850" name="adj1"/>
            </a:avLst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311700" y="1152475"/>
            <a:ext cx="85206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Same algorithm, however…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Playing capabilities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687000" y="1723675"/>
            <a:ext cx="26214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Element of chance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0" name="Google Shape;260;p35"/>
          <p:cNvSpPr txBox="1"/>
          <p:nvPr>
            <p:ph idx="1" type="body"/>
          </p:nvPr>
        </p:nvSpPr>
        <p:spPr>
          <a:xfrm>
            <a:off x="1326575" y="2333013"/>
            <a:ext cx="26214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Different initial states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2113000" y="2904150"/>
            <a:ext cx="36135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Different winning probabilities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1326575" y="3468750"/>
            <a:ext cx="33720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More natural and realistic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687000" y="4084625"/>
            <a:ext cx="57102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Hinders the task for any autonomous robots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64" name="Google Shape;264;p35"/>
          <p:cNvCxnSpPr>
            <a:stCxn id="262" idx="1"/>
            <a:endCxn id="263" idx="1"/>
          </p:cNvCxnSpPr>
          <p:nvPr/>
        </p:nvCxnSpPr>
        <p:spPr>
          <a:xfrm flipH="1">
            <a:off x="686975" y="3754350"/>
            <a:ext cx="639600" cy="615900"/>
          </a:xfrm>
          <a:prstGeom prst="curvedConnector3">
            <a:avLst>
              <a:gd fmla="val 174805" name="adj1"/>
            </a:avLst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5"/>
          <p:cNvCxnSpPr>
            <a:stCxn id="261" idx="1"/>
            <a:endCxn id="262" idx="1"/>
          </p:cNvCxnSpPr>
          <p:nvPr/>
        </p:nvCxnSpPr>
        <p:spPr>
          <a:xfrm flipH="1">
            <a:off x="1326700" y="3189750"/>
            <a:ext cx="786300" cy="564600"/>
          </a:xfrm>
          <a:prstGeom prst="curvedConnector3">
            <a:avLst>
              <a:gd fmla="val 160883" name="adj1"/>
            </a:avLst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Natural and believable human-like interaction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Turn taking!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Two-phase handshaking protocol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Intention of talking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Waiting for an answer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1" name="Google Shape;271;p36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Interaction in a group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ctrTitle"/>
          </p:nvPr>
        </p:nvSpPr>
        <p:spPr>
          <a:xfrm>
            <a:off x="311700" y="21597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Study 1: Characters validation</a:t>
            </a:r>
            <a:endParaRPr sz="4800"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idx="1" type="body"/>
          </p:nvPr>
        </p:nvSpPr>
        <p:spPr>
          <a:xfrm>
            <a:off x="311700" y="1152475"/>
            <a:ext cx="85206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 participants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2" name="Google Shape;282;p38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Study 1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descr="Study_1-photo.png"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988" y="1737775"/>
            <a:ext cx="6458036" cy="31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311700" y="1152600"/>
            <a:ext cx="8520600" cy="3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All in relation to the robotic player: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Competitiveness index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McGill Friendship Questionnaire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Help, Motivation, and Emotional security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Relationship Assessment Scale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Godspeed Questionnaire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Perceived intelligence, and Likeability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9" name="Google Shape;289;p39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M</a:t>
            </a: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easures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Results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791825" y="1503300"/>
            <a:ext cx="4898400" cy="484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78A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6" name="Google Shape;296;p40"/>
          <p:cNvGraphicFramePr/>
          <p:nvPr/>
        </p:nvGraphicFramePr>
        <p:xfrm>
          <a:off x="64815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{FD3CCAE0-817D-4CB7-9384-46384E700A09}</a:tableStyleId>
              </a:tblPr>
              <a:tblGrid>
                <a:gridCol w="2065100"/>
                <a:gridCol w="3444200"/>
                <a:gridCol w="236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Emys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Questionnaires dimensions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Glin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Competitiveness index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Help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Motivation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Emotional Security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Relationship Assessment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Likeability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..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Perceived Intelligence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..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Results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2593275" y="2037525"/>
            <a:ext cx="5168400" cy="2385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78A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3" name="Google Shape;303;p41"/>
          <p:cNvGraphicFramePr/>
          <p:nvPr/>
        </p:nvGraphicFramePr>
        <p:xfrm>
          <a:off x="64815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{FD3CCAE0-817D-4CB7-9384-46384E700A09}</a:tableStyleId>
              </a:tblPr>
              <a:tblGrid>
                <a:gridCol w="2065100"/>
                <a:gridCol w="3444200"/>
                <a:gridCol w="236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Emys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Questionnaires dimensions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Glin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Competitiveness index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Help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Motivation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Emotional Security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Relationship Assessment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Likeability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..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Perceived Intelligence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..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ys-34.png"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64" y="3037500"/>
            <a:ext cx="711725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ys-34.png"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714" y="3037500"/>
            <a:ext cx="711725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ys-34.png"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364" y="3037500"/>
            <a:ext cx="711725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ys-34.png"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889" y="3037500"/>
            <a:ext cx="711725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ys-34.png"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414" y="3037500"/>
            <a:ext cx="711725" cy="8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684525" y="160565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2487575" y="160565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140375" y="160565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3793175" y="160565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5008100" y="160565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5"/>
          <p:cNvCxnSpPr>
            <a:stCxn id="71" idx="0"/>
            <a:endCxn id="78" idx="4"/>
          </p:cNvCxnSpPr>
          <p:nvPr/>
        </p:nvCxnSpPr>
        <p:spPr>
          <a:xfrm flipH="1" rot="10800000">
            <a:off x="3390576" y="2106000"/>
            <a:ext cx="6528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" name="Google Shape;81;p15"/>
          <p:cNvCxnSpPr>
            <a:stCxn id="71" idx="0"/>
            <a:endCxn id="77" idx="4"/>
          </p:cNvCxnSpPr>
          <p:nvPr/>
        </p:nvCxnSpPr>
        <p:spPr>
          <a:xfrm rot="10800000">
            <a:off x="3390576" y="2106000"/>
            <a:ext cx="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2" name="Google Shape;82;p15"/>
          <p:cNvCxnSpPr>
            <a:stCxn id="71" idx="0"/>
            <a:endCxn id="76" idx="4"/>
          </p:cNvCxnSpPr>
          <p:nvPr/>
        </p:nvCxnSpPr>
        <p:spPr>
          <a:xfrm rot="10800000">
            <a:off x="2737776" y="2106000"/>
            <a:ext cx="6528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3" name="Google Shape;83;p15"/>
          <p:cNvCxnSpPr>
            <a:stCxn id="72" idx="0"/>
            <a:endCxn id="79" idx="4"/>
          </p:cNvCxnSpPr>
          <p:nvPr/>
        </p:nvCxnSpPr>
        <p:spPr>
          <a:xfrm flipH="1" rot="10800000">
            <a:off x="4652226" y="2106000"/>
            <a:ext cx="6060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4" name="Google Shape;84;p15"/>
          <p:cNvCxnSpPr>
            <a:stCxn id="73" idx="0"/>
            <a:endCxn id="79" idx="4"/>
          </p:cNvCxnSpPr>
          <p:nvPr/>
        </p:nvCxnSpPr>
        <p:spPr>
          <a:xfrm rot="10800000">
            <a:off x="5258351" y="2106000"/>
            <a:ext cx="294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5" name="Google Shape;85;p15"/>
          <p:cNvCxnSpPr>
            <a:stCxn id="74" idx="0"/>
            <a:endCxn id="79" idx="4"/>
          </p:cNvCxnSpPr>
          <p:nvPr/>
        </p:nvCxnSpPr>
        <p:spPr>
          <a:xfrm rot="10800000">
            <a:off x="5258176" y="2106000"/>
            <a:ext cx="6651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descr="emys-34.png"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364" y="3037500"/>
            <a:ext cx="711725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ys-34.png"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889" y="3037500"/>
            <a:ext cx="711725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ys-34.png"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414" y="3037500"/>
            <a:ext cx="711725" cy="8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6670763" y="160565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7323563" y="160565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7976363" y="1605650"/>
            <a:ext cx="500400" cy="500400"/>
          </a:xfrm>
          <a:prstGeom prst="smileyFace">
            <a:avLst>
              <a:gd fmla="val 4653" name="adj"/>
            </a:avLst>
          </a:prstGeom>
          <a:noFill/>
          <a:ln cap="flat" cmpd="sng" w="19050">
            <a:solidFill>
              <a:srgbClr val="1E29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5"/>
          <p:cNvCxnSpPr>
            <a:stCxn id="86" idx="0"/>
            <a:endCxn id="90" idx="4"/>
          </p:cNvCxnSpPr>
          <p:nvPr/>
        </p:nvCxnSpPr>
        <p:spPr>
          <a:xfrm flipH="1" rot="10800000">
            <a:off x="6938226" y="2106000"/>
            <a:ext cx="6354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3" name="Google Shape;93;p15"/>
          <p:cNvCxnSpPr>
            <a:stCxn id="87" idx="0"/>
            <a:endCxn id="90" idx="4"/>
          </p:cNvCxnSpPr>
          <p:nvPr/>
        </p:nvCxnSpPr>
        <p:spPr>
          <a:xfrm rot="10800000">
            <a:off x="7573751" y="2106000"/>
            <a:ext cx="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4" name="Google Shape;94;p15"/>
          <p:cNvCxnSpPr>
            <a:stCxn id="88" idx="0"/>
            <a:endCxn id="90" idx="4"/>
          </p:cNvCxnSpPr>
          <p:nvPr/>
        </p:nvCxnSpPr>
        <p:spPr>
          <a:xfrm rot="10800000">
            <a:off x="7573876" y="2106000"/>
            <a:ext cx="6354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5" name="Google Shape;95;p15"/>
          <p:cNvCxnSpPr>
            <a:stCxn id="88" idx="0"/>
            <a:endCxn id="91" idx="4"/>
          </p:cNvCxnSpPr>
          <p:nvPr/>
        </p:nvCxnSpPr>
        <p:spPr>
          <a:xfrm flipH="1" rot="10800000">
            <a:off x="8209276" y="2106000"/>
            <a:ext cx="174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6" name="Google Shape;96;p15"/>
          <p:cNvCxnSpPr>
            <a:stCxn id="88" idx="0"/>
            <a:endCxn id="89" idx="4"/>
          </p:cNvCxnSpPr>
          <p:nvPr/>
        </p:nvCxnSpPr>
        <p:spPr>
          <a:xfrm rot="10800000">
            <a:off x="6921076" y="2106000"/>
            <a:ext cx="12882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" name="Google Shape;97;p15"/>
          <p:cNvCxnSpPr>
            <a:stCxn id="87" idx="0"/>
            <a:endCxn id="89" idx="4"/>
          </p:cNvCxnSpPr>
          <p:nvPr/>
        </p:nvCxnSpPr>
        <p:spPr>
          <a:xfrm rot="10800000">
            <a:off x="6920951" y="2106000"/>
            <a:ext cx="6528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" name="Google Shape;98;p15"/>
          <p:cNvCxnSpPr>
            <a:stCxn id="87" idx="0"/>
            <a:endCxn id="91" idx="4"/>
          </p:cNvCxnSpPr>
          <p:nvPr/>
        </p:nvCxnSpPr>
        <p:spPr>
          <a:xfrm flipH="1" rot="10800000">
            <a:off x="7573751" y="2106000"/>
            <a:ext cx="6528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9" name="Google Shape;99;p15"/>
          <p:cNvCxnSpPr>
            <a:stCxn id="86" idx="0"/>
            <a:endCxn id="91" idx="4"/>
          </p:cNvCxnSpPr>
          <p:nvPr/>
        </p:nvCxnSpPr>
        <p:spPr>
          <a:xfrm flipH="1" rot="10800000">
            <a:off x="6938226" y="2106000"/>
            <a:ext cx="12882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0" name="Google Shape;100;p15"/>
          <p:cNvCxnSpPr>
            <a:stCxn id="86" idx="0"/>
            <a:endCxn id="89" idx="4"/>
          </p:cNvCxnSpPr>
          <p:nvPr/>
        </p:nvCxnSpPr>
        <p:spPr>
          <a:xfrm rot="10800000">
            <a:off x="6920826" y="2106000"/>
            <a:ext cx="1740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1" name="Google Shape;101;p15"/>
          <p:cNvCxnSpPr>
            <a:stCxn id="70" idx="0"/>
            <a:endCxn id="75" idx="4"/>
          </p:cNvCxnSpPr>
          <p:nvPr/>
        </p:nvCxnSpPr>
        <p:spPr>
          <a:xfrm rot="10800000">
            <a:off x="934726" y="2106000"/>
            <a:ext cx="0" cy="931500"/>
          </a:xfrm>
          <a:prstGeom prst="straightConnector1">
            <a:avLst/>
          </a:prstGeom>
          <a:noFill/>
          <a:ln cap="flat" cmpd="sng" w="19050">
            <a:solidFill>
              <a:srgbClr val="1E293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2" name="Google Shape;102;p15"/>
          <p:cNvSpPr/>
          <p:nvPr/>
        </p:nvSpPr>
        <p:spPr>
          <a:xfrm>
            <a:off x="1785588" y="806250"/>
            <a:ext cx="359400" cy="3531000"/>
          </a:xfrm>
          <a:prstGeom prst="rightBrace">
            <a:avLst>
              <a:gd fmla="val 98116" name="adj1"/>
              <a:gd fmla="val 50000" name="adj2"/>
            </a:avLst>
          </a:prstGeom>
          <a:noFill/>
          <a:ln cap="flat" cmpd="sng" w="76200">
            <a:solidFill>
              <a:srgbClr val="E78A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Results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aphicFrame>
        <p:nvGraphicFramePr>
          <p:cNvPr id="309" name="Google Shape;309;p42"/>
          <p:cNvGraphicFramePr/>
          <p:nvPr/>
        </p:nvGraphicFramePr>
        <p:xfrm>
          <a:off x="64815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{FD3CCAE0-817D-4CB7-9384-46384E700A09}</a:tableStyleId>
              </a:tblPr>
              <a:tblGrid>
                <a:gridCol w="2065100"/>
                <a:gridCol w="3444200"/>
                <a:gridCol w="236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Emys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Questionnaires dimensions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Glin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Competitiveness index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Help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Motivation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Emotional Security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Relationship Assessment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Likeability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..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Perceived Intelligence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..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0" name="Google Shape;310;p42"/>
          <p:cNvSpPr/>
          <p:nvPr/>
        </p:nvSpPr>
        <p:spPr>
          <a:xfrm>
            <a:off x="1102425" y="4373225"/>
            <a:ext cx="6737100" cy="518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78A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Results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aphicFrame>
        <p:nvGraphicFramePr>
          <p:cNvPr id="316" name="Google Shape;316;p43"/>
          <p:cNvGraphicFramePr/>
          <p:nvPr/>
        </p:nvGraphicFramePr>
        <p:xfrm>
          <a:off x="64815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{FD3CCAE0-817D-4CB7-9384-46384E700A09}</a:tableStyleId>
              </a:tblPr>
              <a:tblGrid>
                <a:gridCol w="2065100"/>
                <a:gridCol w="3444200"/>
                <a:gridCol w="236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Emys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Questionnaires dimensions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Glin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Competitiveness index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Help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Motivation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Emotional Security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Relationship Assessment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-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Likeability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</a:t>
                      </a:r>
                      <a:endParaRPr b="1"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..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Perceived Intelligence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..</a:t>
                      </a:r>
                      <a:endParaRPr sz="180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317" name="Google Shape;317;p43"/>
          <p:cNvSpPr/>
          <p:nvPr/>
        </p:nvSpPr>
        <p:spPr>
          <a:xfrm>
            <a:off x="25" y="-150"/>
            <a:ext cx="9144000" cy="5143500"/>
          </a:xfrm>
          <a:prstGeom prst="rect">
            <a:avLst/>
          </a:prstGeom>
          <a:solidFill>
            <a:srgbClr val="D9D9D9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ransparent-green-checkmark-hi.png"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14" y="360162"/>
            <a:ext cx="4244475" cy="44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ctrTitle"/>
          </p:nvPr>
        </p:nvSpPr>
        <p:spPr>
          <a:xfrm>
            <a:off x="311700" y="21597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Study 2: Choosing a partner</a:t>
            </a:r>
            <a:endParaRPr sz="4800"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61 participants (they did not know each other)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9" name="Google Shape;329;p45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Study 2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descr="Study_2-photo.png" id="330" name="Google Shape;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63" y="1725175"/>
            <a:ext cx="6439066" cy="311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idx="1" type="body"/>
          </p:nvPr>
        </p:nvSpPr>
        <p:spPr>
          <a:xfrm>
            <a:off x="0" y="3376800"/>
            <a:ext cx="23493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Demographics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Competitiveness of themselves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2EmysSetUp.png" id="336" name="Google Shape;336;p46"/>
          <p:cNvPicPr preferRelativeResize="0"/>
          <p:nvPr/>
        </p:nvPicPr>
        <p:blipFill rotWithShape="1">
          <a:blip r:embed="rId3">
            <a:alphaModFix/>
          </a:blip>
          <a:srcRect b="0" l="0" r="69006" t="0"/>
          <a:stretch/>
        </p:blipFill>
        <p:spPr>
          <a:xfrm>
            <a:off x="1466100" y="930175"/>
            <a:ext cx="1856326" cy="22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6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Measures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descr="2EmysSetUp.png" id="338" name="Google Shape;338;p46"/>
          <p:cNvPicPr preferRelativeResize="0"/>
          <p:nvPr/>
        </p:nvPicPr>
        <p:blipFill rotWithShape="1">
          <a:blip r:embed="rId3">
            <a:alphaModFix amt="27000"/>
          </a:blip>
          <a:srcRect b="0" l="30991" r="0" t="0"/>
          <a:stretch/>
        </p:blipFill>
        <p:spPr>
          <a:xfrm>
            <a:off x="3322425" y="930175"/>
            <a:ext cx="4133024" cy="227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46"/>
          <p:cNvCxnSpPr>
            <a:endCxn id="336" idx="1"/>
          </p:cNvCxnSpPr>
          <p:nvPr/>
        </p:nvCxnSpPr>
        <p:spPr>
          <a:xfrm rot="-5400000">
            <a:off x="507600" y="2225038"/>
            <a:ext cx="1118100" cy="798900"/>
          </a:xfrm>
          <a:prstGeom prst="curvedConnector2">
            <a:avLst/>
          </a:prstGeom>
          <a:noFill/>
          <a:ln cap="flat" cmpd="sng" w="38100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EmysSetUp.png" id="344" name="Google Shape;344;p47"/>
          <p:cNvPicPr preferRelativeResize="0"/>
          <p:nvPr/>
        </p:nvPicPr>
        <p:blipFill rotWithShape="1">
          <a:blip r:embed="rId3">
            <a:alphaModFix/>
          </a:blip>
          <a:srcRect b="0" l="0" r="69006" t="0"/>
          <a:stretch/>
        </p:blipFill>
        <p:spPr>
          <a:xfrm>
            <a:off x="1466100" y="930175"/>
            <a:ext cx="1856326" cy="22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7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Measures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descr="2EmysSetUp.png" id="346" name="Google Shape;346;p47"/>
          <p:cNvPicPr preferRelativeResize="0"/>
          <p:nvPr/>
        </p:nvPicPr>
        <p:blipFill rotWithShape="1">
          <a:blip r:embed="rId3">
            <a:alphaModFix amt="27000"/>
          </a:blip>
          <a:srcRect b="0" l="30991" r="0" t="0"/>
          <a:stretch/>
        </p:blipFill>
        <p:spPr>
          <a:xfrm>
            <a:off x="3322425" y="930175"/>
            <a:ext cx="4133024" cy="227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47"/>
          <p:cNvCxnSpPr>
            <a:stCxn id="348" idx="0"/>
          </p:cNvCxnSpPr>
          <p:nvPr/>
        </p:nvCxnSpPr>
        <p:spPr>
          <a:xfrm rot="-5400000">
            <a:off x="2919250" y="3350475"/>
            <a:ext cx="764700" cy="124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1279450" y="3795075"/>
            <a:ext cx="39198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Godspeed of both robots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Choosing partner (Emys or Glin)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EmysSetUp.png" id="353" name="Google Shape;353;p48"/>
          <p:cNvPicPr preferRelativeResize="0"/>
          <p:nvPr/>
        </p:nvPicPr>
        <p:blipFill rotWithShape="1">
          <a:blip r:embed="rId3">
            <a:alphaModFix/>
          </a:blip>
          <a:srcRect b="0" l="0" r="33726" t="0"/>
          <a:stretch/>
        </p:blipFill>
        <p:spPr>
          <a:xfrm>
            <a:off x="1466100" y="930175"/>
            <a:ext cx="3969325" cy="22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8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Measures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descr="2EmysSetUp.png" id="355" name="Google Shape;355;p48"/>
          <p:cNvPicPr preferRelativeResize="0"/>
          <p:nvPr/>
        </p:nvPicPr>
        <p:blipFill rotWithShape="1">
          <a:blip r:embed="rId3">
            <a:alphaModFix amt="27000"/>
          </a:blip>
          <a:srcRect b="0" l="66272" r="0" t="0"/>
          <a:stretch/>
        </p:blipFill>
        <p:spPr>
          <a:xfrm>
            <a:off x="5435424" y="930175"/>
            <a:ext cx="2020025" cy="227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48"/>
          <p:cNvCxnSpPr>
            <a:stCxn id="357" idx="0"/>
          </p:cNvCxnSpPr>
          <p:nvPr/>
        </p:nvCxnSpPr>
        <p:spPr>
          <a:xfrm flipH="1" rot="5400000">
            <a:off x="5025450" y="3405300"/>
            <a:ext cx="1016100" cy="155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48"/>
          <p:cNvSpPr txBox="1"/>
          <p:nvPr>
            <p:ph idx="1" type="body"/>
          </p:nvPr>
        </p:nvSpPr>
        <p:spPr>
          <a:xfrm>
            <a:off x="3067050" y="3990900"/>
            <a:ext cx="50880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Godspeed of the last partner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McGill friendship</a:t>
            </a: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 of the last partner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Relationship assessment</a:t>
            </a: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 of the last partner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EmysSetUp.png"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100" y="930175"/>
            <a:ext cx="5989350" cy="227053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9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Measures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364" name="Google Shape;364;p49"/>
          <p:cNvSpPr txBox="1"/>
          <p:nvPr>
            <p:ph idx="1" type="body"/>
          </p:nvPr>
        </p:nvSpPr>
        <p:spPr>
          <a:xfrm>
            <a:off x="4045300" y="3697750"/>
            <a:ext cx="5098800" cy="14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Godspeed of the last partner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McGill friendship of the last partner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Relationship assessment of the last partner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</a:pP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Choosing partner (Emys or Glin)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65" name="Google Shape;365;p49"/>
          <p:cNvCxnSpPr>
            <a:stCxn id="364" idx="0"/>
            <a:endCxn id="362" idx="3"/>
          </p:cNvCxnSpPr>
          <p:nvPr/>
        </p:nvCxnSpPr>
        <p:spPr>
          <a:xfrm rot="-5400000">
            <a:off x="6208900" y="2451250"/>
            <a:ext cx="1632300" cy="860700"/>
          </a:xfrm>
          <a:prstGeom prst="curvedConnector4">
            <a:avLst>
              <a:gd fmla="val 15225" name="adj1"/>
              <a:gd fmla="val 127672" name="adj2"/>
            </a:avLst>
          </a:prstGeom>
          <a:noFill/>
          <a:ln cap="flat" cmpd="sng" w="38100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idx="1" type="body"/>
          </p:nvPr>
        </p:nvSpPr>
        <p:spPr>
          <a:xfrm>
            <a:off x="-15425" y="3878475"/>
            <a:ext cx="9144000" cy="12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E78A90"/>
                </a:solidFill>
                <a:latin typeface="Open Sans"/>
                <a:ea typeface="Open Sans"/>
                <a:cs typeface="Open Sans"/>
                <a:sym typeface="Open Sans"/>
              </a:rPr>
              <a:t>If you could choose one of the robots as partner,</a:t>
            </a:r>
            <a:endParaRPr b="1" sz="2000">
              <a:solidFill>
                <a:srgbClr val="E78A9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rgbClr val="E78A90"/>
                </a:solidFill>
                <a:latin typeface="Open Sans"/>
                <a:ea typeface="Open Sans"/>
                <a:cs typeface="Open Sans"/>
                <a:sym typeface="Open Sans"/>
              </a:rPr>
              <a:t>which one would it be?</a:t>
            </a:r>
            <a:endParaRPr b="1" sz="2000">
              <a:solidFill>
                <a:srgbClr val="E78A9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50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Measures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descr="2EmysSetUp.png" id="372" name="Google Shape;372;p5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1466276" y="930175"/>
            <a:ext cx="5989174" cy="227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50"/>
          <p:cNvCxnSpPr>
            <a:stCxn id="370" idx="0"/>
          </p:cNvCxnSpPr>
          <p:nvPr/>
        </p:nvCxnSpPr>
        <p:spPr>
          <a:xfrm flipH="1" rot="5400000">
            <a:off x="3459775" y="2781675"/>
            <a:ext cx="1098300" cy="1095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50"/>
          <p:cNvCxnSpPr>
            <a:stCxn id="370" idx="0"/>
            <a:endCxn id="372" idx="3"/>
          </p:cNvCxnSpPr>
          <p:nvPr/>
        </p:nvCxnSpPr>
        <p:spPr>
          <a:xfrm rot="-5400000">
            <a:off x="5099575" y="1522575"/>
            <a:ext cx="1812900" cy="2898900"/>
          </a:xfrm>
          <a:prstGeom prst="curvedConnector4">
            <a:avLst>
              <a:gd fmla="val 18693" name="adj1"/>
              <a:gd fmla="val 101768" name="adj2"/>
            </a:avLst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2741475" y="1942800"/>
            <a:ext cx="5604900" cy="1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38 (63,3%) 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prefered </a:t>
            </a: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Glin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(relationship-driven)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22 (36,7%)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prefered </a:t>
            </a: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Emys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(competitive)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0" name="Google Shape;380;p51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Results - </a:t>
            </a:r>
            <a:r>
              <a:rPr b="1"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First</a:t>
            </a: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 choice of robotic partner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797625" y="1888650"/>
            <a:ext cx="1518000" cy="1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E78A9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Statistically significant difference</a:t>
            </a:r>
            <a:endParaRPr sz="2000">
              <a:solidFill>
                <a:srgbClr val="E78A9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51"/>
          <p:cNvSpPr/>
          <p:nvPr/>
        </p:nvSpPr>
        <p:spPr>
          <a:xfrm rot="5004553">
            <a:off x="2287461" y="2417055"/>
            <a:ext cx="670827" cy="151920"/>
          </a:xfrm>
          <a:custGeom>
            <a:rect b="b" l="l" r="r" t="t"/>
            <a:pathLst>
              <a:path extrusionOk="0" h="7427" w="32799">
                <a:moveTo>
                  <a:pt x="0" y="0"/>
                </a:moveTo>
                <a:cubicBezTo>
                  <a:pt x="7008" y="8406"/>
                  <a:pt x="26728" y="10596"/>
                  <a:pt x="32799" y="1490"/>
                </a:cubicBezTo>
              </a:path>
            </a:pathLst>
          </a:cu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Why studying groups of humans and robots?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914475"/>
            <a:ext cx="8520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People’s behaviors change if exposed to other people…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>
            <p:ph idx="1" type="body"/>
          </p:nvPr>
        </p:nvSpPr>
        <p:spPr>
          <a:xfrm>
            <a:off x="2435700" y="1967638"/>
            <a:ext cx="6211800" cy="1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Competitiveness level of participants choosing Emys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Competitiveness level of participants choosing Glin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8" name="Google Shape;388;p52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Results - </a:t>
            </a:r>
            <a:r>
              <a:rPr b="1"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First</a:t>
            </a: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 choice of robotic partner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496500" y="1739364"/>
            <a:ext cx="1518000" cy="15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E78A9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NOT </a:t>
            </a:r>
            <a:r>
              <a:rPr lang="en-GB" sz="2000">
                <a:solidFill>
                  <a:srgbClr val="E78A9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Statistically significant difference</a:t>
            </a:r>
            <a:endParaRPr sz="2000">
              <a:solidFill>
                <a:srgbClr val="E78A9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0" name="Google Shape;390;p52"/>
          <p:cNvSpPr/>
          <p:nvPr/>
        </p:nvSpPr>
        <p:spPr>
          <a:xfrm rot="5004553">
            <a:off x="1986336" y="2441905"/>
            <a:ext cx="670827" cy="151920"/>
          </a:xfrm>
          <a:custGeom>
            <a:rect b="b" l="l" r="r" t="t"/>
            <a:pathLst>
              <a:path extrusionOk="0" h="7427" w="32799">
                <a:moveTo>
                  <a:pt x="0" y="0"/>
                </a:moveTo>
                <a:cubicBezTo>
                  <a:pt x="7008" y="8406"/>
                  <a:pt x="26728" y="10596"/>
                  <a:pt x="32799" y="1490"/>
                </a:cubicBezTo>
              </a:path>
            </a:pathLst>
          </a:cu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91" name="Google Shape;391;p52"/>
          <p:cNvCxnSpPr/>
          <p:nvPr/>
        </p:nvCxnSpPr>
        <p:spPr>
          <a:xfrm>
            <a:off x="2014500" y="2441664"/>
            <a:ext cx="421200" cy="78600"/>
          </a:xfrm>
          <a:prstGeom prst="straightConnector1">
            <a:avLst/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idx="1" type="body"/>
          </p:nvPr>
        </p:nvSpPr>
        <p:spPr>
          <a:xfrm>
            <a:off x="1658550" y="1942800"/>
            <a:ext cx="5826900" cy="1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Glin was the preferred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robotic partner, and participants’ choices seemed to be guided by the different social behaviours.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7" name="Google Shape;397;p53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Results - First choice of robotic partner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Results - Last choice of robotic partner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403" name="Google Shape;403;p54"/>
          <p:cNvSpPr txBox="1"/>
          <p:nvPr>
            <p:ph idx="1" type="body"/>
          </p:nvPr>
        </p:nvSpPr>
        <p:spPr>
          <a:xfrm>
            <a:off x="2835800" y="1996675"/>
            <a:ext cx="5604900" cy="1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35 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prefered </a:t>
            </a: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Glin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(relationship-driven)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prefered </a:t>
            </a: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Emys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(competitive)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4" name="Google Shape;404;p54"/>
          <p:cNvSpPr txBox="1"/>
          <p:nvPr>
            <p:ph idx="1" type="body"/>
          </p:nvPr>
        </p:nvSpPr>
        <p:spPr>
          <a:xfrm>
            <a:off x="703300" y="1793239"/>
            <a:ext cx="1518000" cy="15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E78A9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NOT Statistically significant difference</a:t>
            </a:r>
            <a:endParaRPr sz="2000">
              <a:solidFill>
                <a:srgbClr val="E78A9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5" name="Google Shape;405;p54"/>
          <p:cNvSpPr/>
          <p:nvPr/>
        </p:nvSpPr>
        <p:spPr>
          <a:xfrm rot="5004553">
            <a:off x="2193136" y="2495780"/>
            <a:ext cx="670827" cy="151920"/>
          </a:xfrm>
          <a:custGeom>
            <a:rect b="b" l="l" r="r" t="t"/>
            <a:pathLst>
              <a:path extrusionOk="0" h="7427" w="32799">
                <a:moveTo>
                  <a:pt x="0" y="0"/>
                </a:moveTo>
                <a:cubicBezTo>
                  <a:pt x="7008" y="8406"/>
                  <a:pt x="26728" y="10596"/>
                  <a:pt x="32799" y="1490"/>
                </a:cubicBezTo>
              </a:path>
            </a:pathLst>
          </a:cu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06" name="Google Shape;406;p54"/>
          <p:cNvCxnSpPr/>
          <p:nvPr/>
        </p:nvCxnSpPr>
        <p:spPr>
          <a:xfrm>
            <a:off x="2221300" y="2495539"/>
            <a:ext cx="421200" cy="78600"/>
          </a:xfrm>
          <a:prstGeom prst="straightConnector1">
            <a:avLst/>
          </a:pr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2435700" y="1967638"/>
            <a:ext cx="6211800" cy="1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Competitiveness level of participants choosing Emys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Competitiveness level of participants choosing Glin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2" name="Google Shape;412;p55"/>
          <p:cNvSpPr txBox="1"/>
          <p:nvPr>
            <p:ph idx="1" type="body"/>
          </p:nvPr>
        </p:nvSpPr>
        <p:spPr>
          <a:xfrm>
            <a:off x="492825" y="1888650"/>
            <a:ext cx="1518000" cy="1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E78A9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Statistically significant difference</a:t>
            </a:r>
            <a:endParaRPr sz="2000">
              <a:solidFill>
                <a:srgbClr val="E78A9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3" name="Google Shape;413;p55"/>
          <p:cNvSpPr/>
          <p:nvPr/>
        </p:nvSpPr>
        <p:spPr>
          <a:xfrm rot="5004553">
            <a:off x="1982661" y="2417055"/>
            <a:ext cx="670827" cy="151920"/>
          </a:xfrm>
          <a:custGeom>
            <a:rect b="b" l="l" r="r" t="t"/>
            <a:pathLst>
              <a:path extrusionOk="0" h="7427" w="32799">
                <a:moveTo>
                  <a:pt x="0" y="0"/>
                </a:moveTo>
                <a:cubicBezTo>
                  <a:pt x="7008" y="8406"/>
                  <a:pt x="26728" y="10596"/>
                  <a:pt x="32799" y="1490"/>
                </a:cubicBezTo>
              </a:path>
            </a:pathLst>
          </a:custGeom>
          <a:noFill/>
          <a:ln cap="flat" cmpd="sng" w="28575">
            <a:solidFill>
              <a:srgbClr val="E78A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4" name="Google Shape;414;p55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Results - Last choice of robotic partner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idx="1" type="body"/>
          </p:nvPr>
        </p:nvSpPr>
        <p:spPr>
          <a:xfrm>
            <a:off x="2553450" y="1467394"/>
            <a:ext cx="40371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Performance of the robot team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0" name="Google Shape;420;p56"/>
          <p:cNvSpPr txBox="1"/>
          <p:nvPr>
            <p:ph idx="1" type="body"/>
          </p:nvPr>
        </p:nvSpPr>
        <p:spPr>
          <a:xfrm>
            <a:off x="4864375" y="2227150"/>
            <a:ext cx="1518000" cy="1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E78A9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Statistically significant association</a:t>
            </a:r>
            <a:endParaRPr sz="2000">
              <a:solidFill>
                <a:srgbClr val="E78A9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1" name="Google Shape;421;p56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Results - Last choice of robotic partner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422" name="Google Shape;422;p56"/>
          <p:cNvSpPr txBox="1"/>
          <p:nvPr>
            <p:ph idx="1" type="body"/>
          </p:nvPr>
        </p:nvSpPr>
        <p:spPr>
          <a:xfrm>
            <a:off x="2553450" y="3758344"/>
            <a:ext cx="40371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Choice of robot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23" name="Google Shape;423;p56"/>
          <p:cNvCxnSpPr>
            <a:endCxn id="422" idx="0"/>
          </p:cNvCxnSpPr>
          <p:nvPr/>
        </p:nvCxnSpPr>
        <p:spPr>
          <a:xfrm>
            <a:off x="4572000" y="2150944"/>
            <a:ext cx="0" cy="1607400"/>
          </a:xfrm>
          <a:prstGeom prst="straightConnector1">
            <a:avLst/>
          </a:prstGeom>
          <a:noFill/>
          <a:ln cap="flat" cmpd="sng" w="38100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idx="1" type="body"/>
          </p:nvPr>
        </p:nvSpPr>
        <p:spPr>
          <a:xfrm>
            <a:off x="1734750" y="1942800"/>
            <a:ext cx="5826900" cy="18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There</a:t>
            </a: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 was no preferred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robotic partner, although participants’ choices seemed to be influenced by their personal characteristics and the game result.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9" name="Google Shape;429;p57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Results - Last choice of robotic partner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8"/>
          <p:cNvSpPr txBox="1"/>
          <p:nvPr>
            <p:ph type="ctrTitle"/>
          </p:nvPr>
        </p:nvSpPr>
        <p:spPr>
          <a:xfrm>
            <a:off x="311700" y="21597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Conclusion</a:t>
            </a:r>
            <a:endParaRPr sz="4800"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 txBox="1"/>
          <p:nvPr>
            <p:ph idx="1" type="body"/>
          </p:nvPr>
        </p:nvSpPr>
        <p:spPr>
          <a:xfrm>
            <a:off x="311700" y="807600"/>
            <a:ext cx="85206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Before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partnering with a robot…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Membership preferences in a competitive game context seemed to be influenced by the </a:t>
            </a: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social behaviour of the robot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After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partnering with a robot...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Membership preferences in a competitive game context seem to be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guided by </a:t>
            </a: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personal </a:t>
            </a: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characteristics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the </a:t>
            </a:r>
            <a:r>
              <a:rPr b="1" lang="en-GB" sz="2000">
                <a:solidFill>
                  <a:srgbClr val="1E2931"/>
                </a:solidFill>
                <a:latin typeface="Open Sans"/>
                <a:ea typeface="Open Sans"/>
                <a:cs typeface="Open Sans"/>
                <a:sym typeface="Open Sans"/>
              </a:rPr>
              <a:t>team performance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/>
          <p:nvPr>
            <p:ph idx="1" type="body"/>
          </p:nvPr>
        </p:nvSpPr>
        <p:spPr>
          <a:xfrm>
            <a:off x="1373400" y="2122950"/>
            <a:ext cx="63972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believe our findings have an i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mportant implication for the creation of robot teammates in the HRI field.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/>
          <p:nvPr>
            <p:ph type="ctrTitle"/>
          </p:nvPr>
        </p:nvSpPr>
        <p:spPr>
          <a:xfrm>
            <a:off x="311700" y="21597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Thank you!</a:t>
            </a:r>
            <a:endParaRPr sz="4800"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descr="amigosLogo.png" id="450" name="Google Shape;4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026150"/>
            <a:ext cx="3031001" cy="61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Text.png" id="451" name="Google Shape;4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209" y="3680379"/>
            <a:ext cx="1581575" cy="130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CT_Logo.png" id="452" name="Google Shape;452;p61"/>
          <p:cNvPicPr preferRelativeResize="0"/>
          <p:nvPr/>
        </p:nvPicPr>
        <p:blipFill rotWithShape="1">
          <a:blip r:embed="rId5">
            <a:alphaModFix/>
          </a:blip>
          <a:srcRect b="17810" l="6255" r="9099" t="26373"/>
          <a:stretch/>
        </p:blipFill>
        <p:spPr>
          <a:xfrm>
            <a:off x="6519725" y="3970275"/>
            <a:ext cx="2088175" cy="7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0"/>
            <a:ext cx="85206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Why studying groups of humans and robots?</a:t>
            </a:r>
            <a:endParaRPr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914475"/>
            <a:ext cx="8520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People’s behaviors change if exposed to other people…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3419725"/>
            <a:ext cx="8520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...studying these interactions in HRI is crucial!!!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16" name="Google Shape;116;p17"/>
          <p:cNvCxnSpPr>
            <a:stCxn id="114" idx="2"/>
            <a:endCxn id="115" idx="0"/>
          </p:cNvCxnSpPr>
          <p:nvPr/>
        </p:nvCxnSpPr>
        <p:spPr>
          <a:xfrm>
            <a:off x="4572000" y="2527075"/>
            <a:ext cx="0" cy="892800"/>
          </a:xfrm>
          <a:prstGeom prst="straightConnector1">
            <a:avLst/>
          </a:prstGeom>
          <a:noFill/>
          <a:ln cap="flat" cmpd="sng" w="38100">
            <a:solidFill>
              <a:srgbClr val="E78A9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ctrTitle"/>
          </p:nvPr>
        </p:nvSpPr>
        <p:spPr>
          <a:xfrm>
            <a:off x="311700" y="21597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E78A90"/>
                </a:solidFill>
                <a:latin typeface="Baloo"/>
                <a:ea typeface="Baloo"/>
                <a:cs typeface="Baloo"/>
                <a:sym typeface="Baloo"/>
              </a:rPr>
              <a:t>Goals</a:t>
            </a:r>
            <a:endParaRPr sz="4800">
              <a:solidFill>
                <a:srgbClr val="E78A9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2934600" y="1417200"/>
            <a:ext cx="3274800" cy="23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Team formation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Membership preferences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Multi-party game context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Learning Goal Theory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2934600" y="934350"/>
            <a:ext cx="3274800" cy="3274800"/>
          </a:xfrm>
          <a:prstGeom prst="ellipse">
            <a:avLst/>
          </a:prstGeom>
          <a:noFill/>
          <a:ln cap="flat" cmpd="sng" w="76200">
            <a:solidFill>
              <a:srgbClr val="E78A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ctrTitle"/>
          </p:nvPr>
        </p:nvSpPr>
        <p:spPr>
          <a:xfrm>
            <a:off x="311700" y="29838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EFA4"/>
                </a:solidFill>
                <a:latin typeface="Baloo"/>
                <a:ea typeface="Baloo"/>
                <a:cs typeface="Baloo"/>
                <a:sym typeface="Baloo"/>
              </a:rPr>
              <a:t>Scenario and Characters</a:t>
            </a:r>
            <a:endParaRPr sz="4800">
              <a:solidFill>
                <a:srgbClr val="F1EFA4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133" name="Google Shape;133;p20"/>
          <p:cNvSpPr txBox="1"/>
          <p:nvPr>
            <p:ph type="ctrTitle"/>
          </p:nvPr>
        </p:nvSpPr>
        <p:spPr>
          <a:xfrm>
            <a:off x="311700" y="2159700"/>
            <a:ext cx="85206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483F46"/>
                </a:solidFill>
                <a:latin typeface="Baloo"/>
                <a:ea typeface="Baloo"/>
                <a:cs typeface="Baloo"/>
                <a:sym typeface="Baloo"/>
              </a:rPr>
              <a:t>Goals</a:t>
            </a:r>
            <a:endParaRPr sz="4800">
              <a:solidFill>
                <a:srgbClr val="483F46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931">
            <a:alpha val="11540"/>
          </a:srgbClr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616500" y="872550"/>
            <a:ext cx="3984900" cy="3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i="1"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Sueca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card game ♠</a:t>
            </a:r>
            <a:r>
              <a:rPr lang="en-GB" sz="20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♥</a:t>
            </a: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♣</a:t>
            </a:r>
            <a:r>
              <a:rPr lang="en-GB" sz="2000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♦</a:t>
            </a:r>
            <a:endParaRPr sz="2000"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 players 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 robots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 humans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●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 teams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Cooperative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E2931"/>
              </a:buClr>
              <a:buSzPts val="2000"/>
              <a:buFont typeface="Open Sans Light"/>
              <a:buChar char="○"/>
            </a:pPr>
            <a:r>
              <a:rPr lang="en-GB" sz="2000">
                <a:solidFill>
                  <a:srgbClr val="1E29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Competitive</a:t>
            </a:r>
            <a:endParaRPr sz="2000">
              <a:solidFill>
                <a:srgbClr val="1E29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